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B86F7-D65C-494B-9520-16645BD55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A94ABF-5478-4A6B-919B-6248F0BAA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872555-D256-41AC-96D5-5B443121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743F51-D155-4D5A-8F83-60D22A139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28A57A-E036-42FE-9D74-AB0D6C24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2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D440-60DA-41F8-BD3E-AE888A43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0686D-4239-45B1-B4E7-15013D766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E56D84-169E-4380-AEA8-CB6C7A13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E6A743-902D-453A-880A-1CF24140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FE19EE-EB46-4B22-8456-A701C2D3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4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2B52A-3053-44DD-9A90-59F9E826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113734-C121-4731-8C9D-2C67F5983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9676AF-7278-4A18-A103-DA460187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12C81A-68FB-489F-B25F-7A6D80FE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E0D904-2C23-40F7-930C-36ECAD95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0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C6DC2-E26B-4F6B-BC6C-FCBF51CAB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328798-2B2F-40E5-839D-0EF550A95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A01E78-A34B-49DB-A067-C974E39BB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F03720-CEF7-41AC-977E-E36C26BA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1B9B36-C4B8-4D20-BF24-7542AA10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8E52A-316D-4B0A-9B16-93BFD620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02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CDC9F-6A3B-48A7-8843-BD6D07D7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994D7B-0B0A-4262-8552-59F8CD087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789230-2F03-41B7-8064-2660E67F7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7D3DC8-8FCD-4472-82A6-FB7CB5303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11C884-DB42-45EF-9670-3C9D919B2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B036B5-BC17-4200-8071-63CCC19F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88A702-7404-4D0B-8142-CDED84E7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5B5187-3851-4450-A374-6E7732FF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8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13A04-C65E-4F22-8026-93E98E3F1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1F275D-88EC-48B0-83B9-184080DC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9E96A4-AF5E-46A7-B44E-07018A2D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5490919-C66A-45BB-80A1-AEC979DB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0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36E1198-649D-469E-B4A7-F0215F2B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0F49F8-9246-4596-A174-586FE538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80DB72-AFA2-4A71-8A83-85B82BA5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564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D01EE-52C8-4334-B994-EC6426A35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52A594-08ED-4ADB-945F-E3409BE03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FD946E-C144-4555-BD0F-F3899F6DD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7442A3-D129-499C-9A17-03D98F112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5E746E-8450-4BCA-9D2D-126FC9FB5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0EA98D-BF93-4FDB-8770-BB5512E37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4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3A55A-07C2-4411-8A23-45052095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49CA3C-25C1-4006-A8AB-407A3BE37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D1D9C1-381E-450A-835D-385FB9DA1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95ED66-7A76-41A7-8BB2-FAA3BD27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D88E64-C927-4ADB-AB49-E412FEA75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99C348-5851-45D5-9106-5B1C5134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01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3CFD9-9009-4F29-936A-221959F6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4599EE-9F55-4A83-945C-39DE066F3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48A332-1508-4984-8953-F7B042D1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DCF70A-1DAA-47DE-9204-CDA7534D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B9E9FA-4932-41CC-B0CB-F7A83B88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5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0C263C-148C-44E2-B4C6-656B714D3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67A075-68B7-44FA-AC13-F4D9C33D6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D04A72-EA87-456B-8443-C0A706CC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1F81B4-01FA-48FB-AFD1-991BC1AF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88FF02-AA4D-435B-B30A-3CFB5C11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9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E5031-5925-4B8F-893B-A2EC2DFB0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D4BA49-B227-48BF-AC7D-BC11A6B39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ECDDD5-7222-4F0B-BB8A-B4572B719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2599-CBE4-4CD8-B74D-20BB338CD4AB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1B9E24-6C7B-4046-94C2-77BEE346E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59A5B7-4FF7-48FF-8B81-484FEFE11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2A7D8-8A57-4EF1-B9C6-68C65935EA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3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2" t="151" r="62" b="77243"/>
          <a:stretch/>
        </p:blipFill>
        <p:spPr>
          <a:xfrm>
            <a:off x="0" y="5984387"/>
            <a:ext cx="12192000" cy="8736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9CAB1F-CC5F-4A26-B727-5693D70DAC81}"/>
              </a:ext>
            </a:extLst>
          </p:cNvPr>
          <p:cNvSpPr/>
          <p:nvPr/>
        </p:nvSpPr>
        <p:spPr>
          <a:xfrm>
            <a:off x="180975" y="648816"/>
            <a:ext cx="6995173" cy="43878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BD728F7-BFF5-473A-954F-22797BA24B0D}"/>
              </a:ext>
            </a:extLst>
          </p:cNvPr>
          <p:cNvSpPr/>
          <p:nvPr/>
        </p:nvSpPr>
        <p:spPr>
          <a:xfrm>
            <a:off x="220854" y="719154"/>
            <a:ext cx="1179501" cy="277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973FF-5388-4068-9E60-B6F35CAC34AE}"/>
              </a:ext>
            </a:extLst>
          </p:cNvPr>
          <p:cNvSpPr txBox="1"/>
          <p:nvPr/>
        </p:nvSpPr>
        <p:spPr>
          <a:xfrm>
            <a:off x="405635" y="-45125"/>
            <a:ext cx="59586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КАРЬЕРНАЯ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КАРТА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EF1CA-49FC-4DCF-987A-EF5202D34773}"/>
              </a:ext>
            </a:extLst>
          </p:cNvPr>
          <p:cNvSpPr txBox="1"/>
          <p:nvPr/>
        </p:nvSpPr>
        <p:spPr>
          <a:xfrm>
            <a:off x="283792" y="668641"/>
            <a:ext cx="1337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DA7849"/>
                </a:solidFill>
                <a:latin typeface="Montserrat" panose="00000500000000000000" pitchFamily="2" charset="-52"/>
              </a:rPr>
              <a:t>15.02.11</a:t>
            </a:r>
            <a:endParaRPr lang="ru-RU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DBAE3E-DCE3-4A31-99E0-66B464C3DE41}"/>
              </a:ext>
            </a:extLst>
          </p:cNvPr>
          <p:cNvSpPr txBox="1"/>
          <p:nvPr/>
        </p:nvSpPr>
        <p:spPr>
          <a:xfrm>
            <a:off x="1400355" y="614058"/>
            <a:ext cx="61434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ТЕХНИЧЕСКАЯ ЭКСПЛУАТАЦИЯ И ОБСЛУЖИВАНИЕ РОБОТИЗИРОВАННОГО ПРОИЗВОДСТВА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D765-B1AD-4304-A9C2-A5F641B2CE1C}"/>
              </a:ext>
            </a:extLst>
          </p:cNvPr>
          <p:cNvSpPr txBox="1"/>
          <p:nvPr/>
        </p:nvSpPr>
        <p:spPr>
          <a:xfrm>
            <a:off x="184500" y="1222035"/>
            <a:ext cx="2188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ЧЕМУ НАУЧИМ: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085472-3BD2-4117-B920-762E41D03737}"/>
              </a:ext>
            </a:extLst>
          </p:cNvPr>
          <p:cNvSpPr txBox="1"/>
          <p:nvPr/>
        </p:nvSpPr>
        <p:spPr>
          <a:xfrm>
            <a:off x="22012" y="1609220"/>
            <a:ext cx="72530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Осуществлять комплекс работ по узловой сборке и пусконаладке промышленных роботов на технологических позициях роботизированных участков;</a:t>
            </a:r>
          </a:p>
          <a:p>
            <a:pPr marL="285750" indent="-285750">
              <a:buClr>
                <a:srgbClr val="DA7849"/>
              </a:buClr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Организовывать комплекс работ по техническому обслуживанию, ремонту и испытаниям </a:t>
            </a:r>
          </a:p>
          <a:p>
            <a:pPr>
              <a:buClr>
                <a:srgbClr val="DA7849"/>
              </a:buClr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        промышленных роботов на технологических позициях роботизированных участков;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F54ACDE-3794-4DF0-886D-ECE867329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6800" r="92650">
                        <a14:foregroundMark x1="7600" y1="61550" x2="8700" y2="59050"/>
                        <a14:foregroundMark x1="7900" y1="62000" x2="9500" y2="59650"/>
                        <a14:foregroundMark x1="6850" y1="63750" x2="8850" y2="63100"/>
                        <a14:foregroundMark x1="92650" y1="42300" x2="89700" y2="48850"/>
                        <a14:foregroundMark x1="85750" y1="61700" x2="84650" y2="63900"/>
                        <a14:foregroundMark x1="33900" y1="28200" x2="33900" y2="28200"/>
                        <a14:foregroundMark x1="34700" y1="27550" x2="34700" y2="27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2487" r="3589" b="23622"/>
          <a:stretch/>
        </p:blipFill>
        <p:spPr bwMode="auto">
          <a:xfrm rot="20455662">
            <a:off x="6578203" y="812683"/>
            <a:ext cx="2029766" cy="11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87C33F-8D73-463A-9E67-A08461726E5A}"/>
              </a:ext>
            </a:extLst>
          </p:cNvPr>
          <p:cNvSpPr txBox="1"/>
          <p:nvPr/>
        </p:nvSpPr>
        <p:spPr>
          <a:xfrm>
            <a:off x="3751044" y="1109193"/>
            <a:ext cx="2919610" cy="406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средняя заработная плата по </a:t>
            </a:r>
          </a:p>
          <a:p>
            <a:pPr>
              <a:lnSpc>
                <a:spcPct val="105000"/>
              </a:lnSpc>
            </a:pPr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республике Татарстан 87500 </a:t>
            </a:r>
            <a:r>
              <a:rPr lang="ru-RU" sz="1000" dirty="0" err="1">
                <a:solidFill>
                  <a:srgbClr val="DA7849"/>
                </a:solidFill>
                <a:latin typeface="Montserrat" panose="00000500000000000000" pitchFamily="2" charset="-52"/>
              </a:rPr>
              <a:t>руб</a:t>
            </a:r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44E93A-3D09-486B-8C0C-F2DF33F9E4B8}"/>
              </a:ext>
            </a:extLst>
          </p:cNvPr>
          <p:cNvCxnSpPr>
            <a:cxnSpLocks/>
          </p:cNvCxnSpPr>
          <p:nvPr/>
        </p:nvCxnSpPr>
        <p:spPr>
          <a:xfrm>
            <a:off x="6291573" y="1307711"/>
            <a:ext cx="281246" cy="22923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AD4F5FC-030C-4391-ACA2-85BCB22DEB6E}"/>
              </a:ext>
            </a:extLst>
          </p:cNvPr>
          <p:cNvCxnSpPr>
            <a:cxnSpLocks/>
          </p:cNvCxnSpPr>
          <p:nvPr/>
        </p:nvCxnSpPr>
        <p:spPr>
          <a:xfrm>
            <a:off x="6559643" y="1322431"/>
            <a:ext cx="513208" cy="285714"/>
          </a:xfrm>
          <a:prstGeom prst="line">
            <a:avLst/>
          </a:prstGeom>
          <a:ln w="12700">
            <a:solidFill>
              <a:srgbClr val="DA784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AutoShape 2" descr="новая линейка НК.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:a16="http://schemas.microsoft.com/office/drawing/2014/main" id="{03D5E4C8-F872-45A8-A61E-CDA8BB874A0E}"/>
              </a:ext>
            </a:extLst>
          </p:cNvPr>
          <p:cNvSpPr/>
          <p:nvPr/>
        </p:nvSpPr>
        <p:spPr>
          <a:xfrm>
            <a:off x="121000" y="2627220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F9CCFD1-7FD3-4772-8785-091EE73E2905}"/>
              </a:ext>
            </a:extLst>
          </p:cNvPr>
          <p:cNvSpPr txBox="1"/>
          <p:nvPr/>
        </p:nvSpPr>
        <p:spPr>
          <a:xfrm>
            <a:off x="265022" y="2609010"/>
            <a:ext cx="9530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СТУДЕНТ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446D326-4FDE-4C0B-AE3F-2FE4A24707AE}"/>
              </a:ext>
            </a:extLst>
          </p:cNvPr>
          <p:cNvSpPr txBox="1"/>
          <p:nvPr/>
        </p:nvSpPr>
        <p:spPr>
          <a:xfrm>
            <a:off x="344636" y="2940383"/>
            <a:ext cx="7938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15-18 лет</a:t>
            </a: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ED4D2052-3E6C-498B-929E-44E10D021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70" y="3292409"/>
            <a:ext cx="457200" cy="103822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474B874-927B-46C6-AA23-2B287BA69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6256" y="3256018"/>
            <a:ext cx="590550" cy="103822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02E9C1C3-4125-4C46-9E3E-60DAE388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7356" y="3118550"/>
            <a:ext cx="552450" cy="10287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ACD2B9E-AC5D-4E98-8C29-A603A885C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1641" y="3143788"/>
            <a:ext cx="438150" cy="1009650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4FBC3DC-F1A7-400E-85ED-712DE88382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3180" y="3016320"/>
            <a:ext cx="466725" cy="101917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13A594B-569E-481A-95C3-90069DB38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8476" y="3094799"/>
            <a:ext cx="476250" cy="1019175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3134E228-AE11-480E-B9A2-D98C9BBCCD89}"/>
              </a:ext>
            </a:extLst>
          </p:cNvPr>
          <p:cNvSpPr/>
          <p:nvPr/>
        </p:nvSpPr>
        <p:spPr>
          <a:xfrm>
            <a:off x="121000" y="4307495"/>
            <a:ext cx="1188042" cy="67869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8" name="Прямоугольник: скругленные углы 127">
            <a:extLst>
              <a:ext uri="{FF2B5EF4-FFF2-40B4-BE49-F238E27FC236}">
                <a16:creationId xmlns:a16="http://schemas.microsoft.com/office/drawing/2014/main" id="{BEBBC4BE-16F6-44E4-BEDC-8FE4B336866D}"/>
              </a:ext>
            </a:extLst>
          </p:cNvPr>
          <p:cNvSpPr/>
          <p:nvPr/>
        </p:nvSpPr>
        <p:spPr>
          <a:xfrm>
            <a:off x="1927630" y="2674117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7AED790-143E-4B24-8010-86E106B85133}"/>
              </a:ext>
            </a:extLst>
          </p:cNvPr>
          <p:cNvSpPr txBox="1"/>
          <p:nvPr/>
        </p:nvSpPr>
        <p:spPr>
          <a:xfrm>
            <a:off x="1942075" y="2713385"/>
            <a:ext cx="11918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ТЕХНИК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568F2E9-981D-4CCC-8097-353ED77D80C6}"/>
              </a:ext>
            </a:extLst>
          </p:cNvPr>
          <p:cNvSpPr txBox="1"/>
          <p:nvPr/>
        </p:nvSpPr>
        <p:spPr>
          <a:xfrm>
            <a:off x="2122418" y="2963398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19-20лет</a:t>
            </a:r>
          </a:p>
        </p:txBody>
      </p:sp>
      <p:sp>
        <p:nvSpPr>
          <p:cNvPr id="131" name="Прямоугольник: скругленные углы 130">
            <a:extLst>
              <a:ext uri="{FF2B5EF4-FFF2-40B4-BE49-F238E27FC236}">
                <a16:creationId xmlns:a16="http://schemas.microsoft.com/office/drawing/2014/main" id="{8F8BEE74-E6E4-4FC4-8291-7EE4A1D670CF}"/>
              </a:ext>
            </a:extLst>
          </p:cNvPr>
          <p:cNvSpPr/>
          <p:nvPr/>
        </p:nvSpPr>
        <p:spPr>
          <a:xfrm>
            <a:off x="1409852" y="4101932"/>
            <a:ext cx="1542724" cy="1298305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377796F4-692E-4E0C-813E-74B92592763E}"/>
              </a:ext>
            </a:extLst>
          </p:cNvPr>
          <p:cNvSpPr/>
          <p:nvPr/>
        </p:nvSpPr>
        <p:spPr>
          <a:xfrm>
            <a:off x="3190753" y="2525916"/>
            <a:ext cx="1186723" cy="43088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8D465D0-6893-4C5E-898A-ECF81DF5366B}"/>
              </a:ext>
            </a:extLst>
          </p:cNvPr>
          <p:cNvSpPr txBox="1"/>
          <p:nvPr/>
        </p:nvSpPr>
        <p:spPr>
          <a:xfrm>
            <a:off x="3035048" y="2477075"/>
            <a:ext cx="15103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rgbClr val="DA7849"/>
                </a:solidFill>
                <a:latin typeface="Montserrat" panose="00000500000000000000" pitchFamily="2" charset="-52"/>
              </a:rPr>
              <a:t>ИНЖЕНЕР РОБОТИЗИРОВАННОГО ПРОИЗВОДСТВА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82EC3B-3750-4464-BBC4-2D01FDF6DE38}"/>
              </a:ext>
            </a:extLst>
          </p:cNvPr>
          <p:cNvSpPr txBox="1"/>
          <p:nvPr/>
        </p:nvSpPr>
        <p:spPr>
          <a:xfrm>
            <a:off x="3497631" y="2925286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25 лет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DD3BB37-140B-47BE-8C10-0F20EB544357}"/>
              </a:ext>
            </a:extLst>
          </p:cNvPr>
          <p:cNvSpPr/>
          <p:nvPr/>
        </p:nvSpPr>
        <p:spPr>
          <a:xfrm>
            <a:off x="3072451" y="4151825"/>
            <a:ext cx="1295347" cy="141154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6" name="Прямоугольник: скругленные углы 135">
            <a:extLst>
              <a:ext uri="{FF2B5EF4-FFF2-40B4-BE49-F238E27FC236}">
                <a16:creationId xmlns:a16="http://schemas.microsoft.com/office/drawing/2014/main" id="{E7425BB0-F5CF-4A94-8B07-AB640819CE3D}"/>
              </a:ext>
            </a:extLst>
          </p:cNvPr>
          <p:cNvSpPr/>
          <p:nvPr/>
        </p:nvSpPr>
        <p:spPr>
          <a:xfrm>
            <a:off x="4458313" y="2405266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8B9B18-5E92-4D69-8D02-CCCA0C6897AE}"/>
              </a:ext>
            </a:extLst>
          </p:cNvPr>
          <p:cNvSpPr txBox="1"/>
          <p:nvPr/>
        </p:nvSpPr>
        <p:spPr>
          <a:xfrm>
            <a:off x="4430774" y="2389994"/>
            <a:ext cx="1177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НАЧАЛЬНИК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ОТДЕЛА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6BFD0B-933E-4F19-93ED-1EE3C556DFC1}"/>
              </a:ext>
            </a:extLst>
          </p:cNvPr>
          <p:cNvSpPr txBox="1"/>
          <p:nvPr/>
        </p:nvSpPr>
        <p:spPr>
          <a:xfrm>
            <a:off x="4779424" y="2739165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30 лет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13AB8750-9E6F-4F84-8D9E-28F562D93EFB}"/>
              </a:ext>
            </a:extLst>
          </p:cNvPr>
          <p:cNvSpPr/>
          <p:nvPr/>
        </p:nvSpPr>
        <p:spPr>
          <a:xfrm>
            <a:off x="4408078" y="4161124"/>
            <a:ext cx="1188042" cy="119133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0" name="Прямоугольник: скругленные углы 139">
            <a:extLst>
              <a:ext uri="{FF2B5EF4-FFF2-40B4-BE49-F238E27FC236}">
                <a16:creationId xmlns:a16="http://schemas.microsoft.com/office/drawing/2014/main" id="{21ABBD49-E39B-4A7E-BD3E-B826B0906658}"/>
              </a:ext>
            </a:extLst>
          </p:cNvPr>
          <p:cNvSpPr/>
          <p:nvPr/>
        </p:nvSpPr>
        <p:spPr>
          <a:xfrm>
            <a:off x="5732617" y="2328549"/>
            <a:ext cx="1188042" cy="30777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06D63A7-756A-4BB3-96DE-D9398C33D47E}"/>
              </a:ext>
            </a:extLst>
          </p:cNvPr>
          <p:cNvSpPr txBox="1"/>
          <p:nvPr/>
        </p:nvSpPr>
        <p:spPr>
          <a:xfrm>
            <a:off x="5715555" y="2288447"/>
            <a:ext cx="1279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ЗАМЕСТИТЕЛЬ</a:t>
            </a:r>
          </a:p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ДИРЕКТОРА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C66FB78-98DE-4C1E-B338-B6B7CA5B6973}"/>
              </a:ext>
            </a:extLst>
          </p:cNvPr>
          <p:cNvSpPr txBox="1"/>
          <p:nvPr/>
        </p:nvSpPr>
        <p:spPr>
          <a:xfrm>
            <a:off x="6036942" y="2645357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35 лет</a:t>
            </a:r>
          </a:p>
        </p:txBody>
      </p:sp>
      <p:sp>
        <p:nvSpPr>
          <p:cNvPr id="143" name="Прямоугольник: скругленные углы 142">
            <a:extLst>
              <a:ext uri="{FF2B5EF4-FFF2-40B4-BE49-F238E27FC236}">
                <a16:creationId xmlns:a16="http://schemas.microsoft.com/office/drawing/2014/main" id="{EB1B5F4E-4C44-4A0A-B202-F399030DD566}"/>
              </a:ext>
            </a:extLst>
          </p:cNvPr>
          <p:cNvSpPr/>
          <p:nvPr/>
        </p:nvSpPr>
        <p:spPr>
          <a:xfrm>
            <a:off x="5636460" y="4136556"/>
            <a:ext cx="1375152" cy="1222961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8A74831A-FF48-411E-8FF5-9B4C3124309B}"/>
              </a:ext>
            </a:extLst>
          </p:cNvPr>
          <p:cNvSpPr/>
          <p:nvPr/>
        </p:nvSpPr>
        <p:spPr>
          <a:xfrm>
            <a:off x="7003118" y="2255237"/>
            <a:ext cx="1188042" cy="346267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DFDDF2A-9D9D-4ED2-A3BE-9ACD6D19DF04}"/>
              </a:ext>
            </a:extLst>
          </p:cNvPr>
          <p:cNvSpPr txBox="1"/>
          <p:nvPr/>
        </p:nvSpPr>
        <p:spPr>
          <a:xfrm>
            <a:off x="7037211" y="2280405"/>
            <a:ext cx="11880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DA7849"/>
                </a:solidFill>
                <a:latin typeface="Montserrat" panose="00000500000000000000" pitchFamily="2" charset="-52"/>
              </a:rPr>
              <a:t>ДИРЕКТОР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7CE6DDB-42A1-435D-883D-220465010614}"/>
              </a:ext>
            </a:extLst>
          </p:cNvPr>
          <p:cNvSpPr txBox="1"/>
          <p:nvPr/>
        </p:nvSpPr>
        <p:spPr>
          <a:xfrm>
            <a:off x="7406560" y="2609010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39 лет</a:t>
            </a:r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DAD08407-04C7-4153-A716-6BA87ACA1512}"/>
              </a:ext>
            </a:extLst>
          </p:cNvPr>
          <p:cNvSpPr/>
          <p:nvPr/>
        </p:nvSpPr>
        <p:spPr>
          <a:xfrm>
            <a:off x="7106049" y="4119983"/>
            <a:ext cx="1535432" cy="1230279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3ABBAD-29BA-4C1A-92C7-7CBCA439C62A}"/>
              </a:ext>
            </a:extLst>
          </p:cNvPr>
          <p:cNvSpPr txBox="1"/>
          <p:nvPr/>
        </p:nvSpPr>
        <p:spPr>
          <a:xfrm>
            <a:off x="-112365" y="4322737"/>
            <a:ext cx="1631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Квалификация </a:t>
            </a:r>
          </a:p>
          <a:p>
            <a:pPr algn="ctr"/>
            <a:r>
              <a:rPr lang="ru-RU" sz="9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Техник</a:t>
            </a:r>
          </a:p>
          <a:p>
            <a:pPr algn="ctr"/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5 000 ₽ – 15 000 ₽ </a:t>
            </a:r>
          </a:p>
          <a:p>
            <a:pPr algn="ctr"/>
            <a:endParaRPr lang="ru-RU" sz="9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520E9D2-12F3-4DDE-93E3-0D3A66D9E733}"/>
              </a:ext>
            </a:extLst>
          </p:cNvPr>
          <p:cNvSpPr txBox="1"/>
          <p:nvPr/>
        </p:nvSpPr>
        <p:spPr>
          <a:xfrm>
            <a:off x="3046975" y="4169887"/>
            <a:ext cx="1474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Настраивать программное обеспечение выполнять анализ и прогноз деятельности, конструирование новой техники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30 000 ₽ – 50 000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74624F-2F17-4CAD-9079-59ADF47C3A25}"/>
              </a:ext>
            </a:extLst>
          </p:cNvPr>
          <p:cNvSpPr txBox="1"/>
          <p:nvPr/>
        </p:nvSpPr>
        <p:spPr>
          <a:xfrm flipH="1">
            <a:off x="4362747" y="4179186"/>
            <a:ext cx="13871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. Организаторские способности, умение работать с операционными системами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50 000 ₽ – 70 000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74BA4CD-E06E-4EE6-AD8E-43F6AF914481}"/>
              </a:ext>
            </a:extLst>
          </p:cNvPr>
          <p:cNvSpPr txBox="1"/>
          <p:nvPr/>
        </p:nvSpPr>
        <p:spPr>
          <a:xfrm>
            <a:off x="5624390" y="4139696"/>
            <a:ext cx="15354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Долгосрочное планирование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и оптимизация </a:t>
            </a:r>
            <a:r>
              <a:rPr lang="ru-RU" sz="800" dirty="0" err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производствен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-</a:t>
            </a:r>
          </a:p>
          <a:p>
            <a:r>
              <a:rPr lang="ru-RU" sz="800" dirty="0" err="1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ных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 процессов.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70 000 ₽ – 100 000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endParaRPr lang="ru-RU" sz="8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BFA2454-F48F-490A-A6A6-160BD177339A}"/>
              </a:ext>
            </a:extLst>
          </p:cNvPr>
          <p:cNvSpPr txBox="1"/>
          <p:nvPr/>
        </p:nvSpPr>
        <p:spPr>
          <a:xfrm>
            <a:off x="7043771" y="4164351"/>
            <a:ext cx="16907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Высшее образование.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Опыт работы на нижестоящей должности не менее 3 лет </a:t>
            </a:r>
            <a:b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Повышение эффективности работы организации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100 000 ₽ – 130 000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CC1EB7E-F21C-49FD-90E7-32C79D6420F9}"/>
              </a:ext>
            </a:extLst>
          </p:cNvPr>
          <p:cNvSpPr txBox="1"/>
          <p:nvPr/>
        </p:nvSpPr>
        <p:spPr>
          <a:xfrm>
            <a:off x="1452139" y="4133009"/>
            <a:ext cx="154584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Среднее профессиональное образование. </a:t>
            </a:r>
          </a:p>
          <a:p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Техническое мышление. Умение разрабатывает управляющие программы</a:t>
            </a:r>
          </a:p>
          <a:p>
            <a:r>
              <a:rPr lang="ru-RU" sz="900" b="1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-52"/>
              </a:rPr>
              <a:t>З/п: 15 000 ₽ – 30 000 ₽ </a:t>
            </a:r>
          </a:p>
          <a:p>
            <a:endParaRPr lang="ru-RU" sz="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4AC7A9CF-7653-4875-BB24-76260F51DC58}"/>
              </a:ext>
            </a:extLst>
          </p:cNvPr>
          <p:cNvSpPr/>
          <p:nvPr/>
        </p:nvSpPr>
        <p:spPr>
          <a:xfrm>
            <a:off x="6932" y="5601552"/>
            <a:ext cx="12192000" cy="127416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Montserrat" panose="00000500000000000000" pitchFamily="2" charset="-52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D9BE9214-8F9D-4799-8E1A-AB723545A09A}"/>
              </a:ext>
            </a:extLst>
          </p:cNvPr>
          <p:cNvGrpSpPr/>
          <p:nvPr/>
        </p:nvGrpSpPr>
        <p:grpSpPr>
          <a:xfrm>
            <a:off x="8448651" y="30754"/>
            <a:ext cx="3643938" cy="1190827"/>
            <a:chOff x="8400417" y="-5200"/>
            <a:chExt cx="3643938" cy="1190827"/>
          </a:xfrm>
        </p:grpSpPr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E2C5F164-E790-4626-AC25-E8099B4B3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0" t="21532" r="19790" b="19044"/>
            <a:stretch/>
          </p:blipFill>
          <p:spPr>
            <a:xfrm>
              <a:off x="9754429" y="-5200"/>
              <a:ext cx="1193341" cy="1190827"/>
            </a:xfrm>
            <a:prstGeom prst="rect">
              <a:avLst/>
            </a:prstGeom>
          </p:spPr>
        </p:pic>
        <p:pic>
          <p:nvPicPr>
            <p:cNvPr id="74" name="Picture 2">
              <a:extLst>
                <a:ext uri="{FF2B5EF4-FFF2-40B4-BE49-F238E27FC236}">
                  <a16:creationId xmlns:a16="http://schemas.microsoft.com/office/drawing/2014/main" id="{B6B1CCBE-FB7C-41EF-8431-2F5032158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7770" y="2972"/>
              <a:ext cx="1096585" cy="1109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1EC3F3B2-C16B-480F-95E4-23DA46FAD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00417" y="14546"/>
              <a:ext cx="1175673" cy="1171081"/>
            </a:xfrm>
            <a:prstGeom prst="rect">
              <a:avLst/>
            </a:prstGeom>
          </p:spPr>
        </p:pic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00614014-AFFA-42CE-A47E-3118B632F782}"/>
              </a:ext>
            </a:extLst>
          </p:cNvPr>
          <p:cNvSpPr/>
          <p:nvPr/>
        </p:nvSpPr>
        <p:spPr>
          <a:xfrm>
            <a:off x="2508819" y="5411915"/>
            <a:ext cx="6869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от опорного </a:t>
            </a: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работодателя</a:t>
            </a:r>
            <a:r>
              <a:rPr lang="ru-RU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ООО «НМЗ»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0C79A5F-5A56-4686-A770-D96EDD6EFE14}"/>
              </a:ext>
            </a:extLst>
          </p:cNvPr>
          <p:cNvSpPr/>
          <p:nvPr/>
        </p:nvSpPr>
        <p:spPr>
          <a:xfrm>
            <a:off x="1656952" y="5794445"/>
            <a:ext cx="18837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Стабильная З/П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DCBD464D-2636-4D99-8A9A-3D47B71DB967}"/>
              </a:ext>
            </a:extLst>
          </p:cNvPr>
          <p:cNvSpPr/>
          <p:nvPr/>
        </p:nvSpPr>
        <p:spPr>
          <a:xfrm>
            <a:off x="1637049" y="6061840"/>
            <a:ext cx="439989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Расширенный социальный пакет в соответствие с Коллективным договором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28B1C5B1-350E-4D22-85F6-3323B9714C2B}"/>
              </a:ext>
            </a:extLst>
          </p:cNvPr>
          <p:cNvSpPr/>
          <p:nvPr/>
        </p:nvSpPr>
        <p:spPr>
          <a:xfrm>
            <a:off x="5958293" y="5842900"/>
            <a:ext cx="560762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Дополнительное обучение за счет средств работодателя 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6D08AD1C-06FE-4E75-9E32-DC6E5EAE705B}"/>
              </a:ext>
            </a:extLst>
          </p:cNvPr>
          <p:cNvSpPr/>
          <p:nvPr/>
        </p:nvSpPr>
        <p:spPr>
          <a:xfrm>
            <a:off x="5997072" y="6112506"/>
            <a:ext cx="50882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Материальное стимулирование в период обучения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57EABD33-0379-4ABE-AB64-13BDDECFC5ED}"/>
              </a:ext>
            </a:extLst>
          </p:cNvPr>
          <p:cNvSpPr/>
          <p:nvPr/>
        </p:nvSpPr>
        <p:spPr>
          <a:xfrm>
            <a:off x="1645202" y="6538338"/>
            <a:ext cx="31902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Корпоративные мероприятия 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1F867087-C3C8-4BE0-A61F-66DF40AD43EC}"/>
              </a:ext>
            </a:extLst>
          </p:cNvPr>
          <p:cNvSpPr/>
          <p:nvPr/>
        </p:nvSpPr>
        <p:spPr>
          <a:xfrm>
            <a:off x="5997072" y="6386315"/>
            <a:ext cx="39386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Льготные путевки для сотрудников/детей сотрудников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3A43C573-A83D-46A2-B1E8-60ABA30EE6D6}"/>
              </a:ext>
            </a:extLst>
          </p:cNvPr>
          <p:cNvSpPr/>
          <p:nvPr/>
        </p:nvSpPr>
        <p:spPr>
          <a:xfrm>
            <a:off x="8442893" y="2024316"/>
            <a:ext cx="3793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Меры поддержки в развитии карьеры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E8421E88-688F-45A7-9FB5-44FF9A7D29BE}"/>
              </a:ext>
            </a:extLst>
          </p:cNvPr>
          <p:cNvSpPr/>
          <p:nvPr/>
        </p:nvSpPr>
        <p:spPr>
          <a:xfrm>
            <a:off x="8467162" y="2369300"/>
            <a:ext cx="372483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Разнообразная студенческая жизнь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FB90F0D4-D20D-4BE7-A49F-927B85A4F497}"/>
              </a:ext>
            </a:extLst>
          </p:cNvPr>
          <p:cNvSpPr/>
          <p:nvPr/>
        </p:nvSpPr>
        <p:spPr>
          <a:xfrm>
            <a:off x="8444710" y="2668118"/>
            <a:ext cx="35005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чемпионатном движении «Профессионалы»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DD101906-94BB-4EA2-B96F-47CA5E3A4CA4}"/>
              </a:ext>
            </a:extLst>
          </p:cNvPr>
          <p:cNvSpPr/>
          <p:nvPr/>
        </p:nvSpPr>
        <p:spPr>
          <a:xfrm>
            <a:off x="8463891" y="3091531"/>
            <a:ext cx="36859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Прохождение оплачиваемых производственных практик в ООО «НМЗ»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FF773CA-CF45-499E-A1C9-4279459D81FA}"/>
              </a:ext>
            </a:extLst>
          </p:cNvPr>
          <p:cNvSpPr/>
          <p:nvPr/>
        </p:nvSpPr>
        <p:spPr>
          <a:xfrm>
            <a:off x="8463891" y="3724415"/>
            <a:ext cx="36859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договора на целевое обучение с ООО «НМЗ» и предприятиями-партнерами кластера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A7DF1187-B1C2-4DB5-A6A9-2585FBC1EB81}"/>
              </a:ext>
            </a:extLst>
          </p:cNvPr>
          <p:cNvSpPr/>
          <p:nvPr/>
        </p:nvSpPr>
        <p:spPr>
          <a:xfrm>
            <a:off x="8403819" y="4503440"/>
            <a:ext cx="37881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корпоративных конкурсах профессионального мастерства ООО «НМЗ» и предприятий-партнеров кластера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93119A4-EF90-4AD6-9FF5-2A292D06738B}"/>
              </a:ext>
            </a:extLst>
          </p:cNvPr>
          <p:cNvSpPr txBox="1"/>
          <p:nvPr/>
        </p:nvSpPr>
        <p:spPr>
          <a:xfrm>
            <a:off x="10730199" y="6109460"/>
            <a:ext cx="1500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ТЫ В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ХОРОШЕЙ </a:t>
            </a:r>
          </a:p>
          <a:p>
            <a:pPr algn="ctr"/>
            <a:r>
              <a:rPr lang="ru-RU" sz="1400" dirty="0">
                <a:solidFill>
                  <a:srgbClr val="DA7849"/>
                </a:solidFill>
                <a:latin typeface="Montserrat" panose="00000500000000000000" pitchFamily="2" charset="-52"/>
              </a:rPr>
              <a:t>КОМПАНИИ!</a:t>
            </a:r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8928BB45-FCB9-4373-9588-7DEF124D91FA}"/>
              </a:ext>
            </a:extLst>
          </p:cNvPr>
          <p:cNvSpPr/>
          <p:nvPr/>
        </p:nvSpPr>
        <p:spPr>
          <a:xfrm>
            <a:off x="1231668" y="3195902"/>
            <a:ext cx="873214" cy="616020"/>
          </a:xfrm>
          <a:prstGeom prst="roundRect">
            <a:avLst>
              <a:gd name="adj" fmla="val 2235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28B1342-BD20-42FB-8387-FD215EC9B12E}"/>
              </a:ext>
            </a:extLst>
          </p:cNvPr>
          <p:cNvSpPr txBox="1"/>
          <p:nvPr/>
        </p:nvSpPr>
        <p:spPr>
          <a:xfrm>
            <a:off x="1065958" y="3195769"/>
            <a:ext cx="1228075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Служба в </a:t>
            </a:r>
            <a:r>
              <a:rPr lang="ru-RU" sz="1050" dirty="0">
                <a:solidFill>
                  <a:srgbClr val="DA7849"/>
                </a:solidFill>
                <a:latin typeface="Montserrat" panose="00000500000000000000" pitchFamily="2" charset="-52"/>
              </a:rPr>
              <a:t>армии</a:t>
            </a:r>
            <a:endParaRPr lang="ru-RU" sz="1100" dirty="0">
              <a:solidFill>
                <a:srgbClr val="DA7849"/>
              </a:solidFill>
              <a:latin typeface="Montserrat" panose="00000500000000000000" pitchFamily="2" charset="-52"/>
            </a:endParaRPr>
          </a:p>
          <a:p>
            <a:pPr algn="ctr"/>
            <a:r>
              <a:rPr lang="ru-RU" sz="1100" dirty="0">
                <a:solidFill>
                  <a:srgbClr val="DA7849"/>
                </a:solidFill>
                <a:latin typeface="Montserrat" panose="00000500000000000000" pitchFamily="2" charset="-52"/>
              </a:rPr>
              <a:t>1-год</a:t>
            </a:r>
            <a:endParaRPr lang="ru-RU" sz="1400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6CB866B3-6014-4A08-ACFB-F45053531CB4}"/>
              </a:ext>
            </a:extLst>
          </p:cNvPr>
          <p:cNvGrpSpPr/>
          <p:nvPr/>
        </p:nvGrpSpPr>
        <p:grpSpPr>
          <a:xfrm>
            <a:off x="9848835" y="1376500"/>
            <a:ext cx="2209512" cy="463289"/>
            <a:chOff x="9823651" y="820087"/>
            <a:chExt cx="2209512" cy="463289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5236722F-088A-4AB9-B162-61EF25C4A7A4}"/>
                </a:ext>
              </a:extLst>
            </p:cNvPr>
            <p:cNvSpPr/>
            <p:nvPr/>
          </p:nvSpPr>
          <p:spPr>
            <a:xfrm>
              <a:off x="9823651" y="820087"/>
              <a:ext cx="2209512" cy="463289"/>
            </a:xfrm>
            <a:prstGeom prst="roundRect">
              <a:avLst/>
            </a:prstGeom>
            <a:solidFill>
              <a:srgbClr val="002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" panose="00000500000000000000" pitchFamily="2" charset="-52"/>
              </a:endParaRPr>
            </a:p>
          </p:txBody>
        </p:sp>
        <p:pic>
          <p:nvPicPr>
            <p:cNvPr id="93" name="Picture 2">
              <a:extLst>
                <a:ext uri="{FF2B5EF4-FFF2-40B4-BE49-F238E27FC236}">
                  <a16:creationId xmlns:a16="http://schemas.microsoft.com/office/drawing/2014/main" id="{DF90524F-E253-4726-926C-BA51400C00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3" t="29244" r="10212" b="34275"/>
            <a:stretch/>
          </p:blipFill>
          <p:spPr bwMode="auto">
            <a:xfrm>
              <a:off x="9935701" y="820088"/>
              <a:ext cx="1998983" cy="46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CA7DDE01-49A1-4265-B06B-DB2C6647A2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56863" y="1285428"/>
            <a:ext cx="835952" cy="701060"/>
          </a:xfrm>
          <a:prstGeom prst="rect">
            <a:avLst/>
          </a:prstGeom>
        </p:spPr>
      </p:pic>
      <p:pic>
        <p:nvPicPr>
          <p:cNvPr id="95" name="Picture 8">
            <a:extLst>
              <a:ext uri="{FF2B5EF4-FFF2-40B4-BE49-F238E27FC236}">
                <a16:creationId xmlns:a16="http://schemas.microsoft.com/office/drawing/2014/main" id="{52E41A3A-134A-431A-B6DC-421D0AB6F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827" r="5391" b="6924"/>
          <a:stretch/>
        </p:blipFill>
        <p:spPr bwMode="auto">
          <a:xfrm>
            <a:off x="90495" y="5327582"/>
            <a:ext cx="1516231" cy="148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91B2FE6F-27A2-4FB1-B33F-3D9DAC23F501}"/>
              </a:ext>
            </a:extLst>
          </p:cNvPr>
          <p:cNvSpPr txBox="1"/>
          <p:nvPr/>
        </p:nvSpPr>
        <p:spPr>
          <a:xfrm>
            <a:off x="336943" y="5130602"/>
            <a:ext cx="953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DA7849"/>
                </a:solidFill>
                <a:latin typeface="Montserrat" panose="00000500000000000000" pitchFamily="2" charset="-52"/>
              </a:rPr>
              <a:t>Контакты</a:t>
            </a:r>
            <a:endParaRPr lang="ru-RU" sz="1200" b="1" dirty="0">
              <a:solidFill>
                <a:srgbClr val="DA784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27493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310</Words>
  <Application>Microsoft Office PowerPoint</Application>
  <PresentationFormat>Широкоэкранный</PresentationFormat>
  <Paragraphs>60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Тамара Шигалёва</dc:creator>
  <cp:lastModifiedBy>Тамара Шигалёва</cp:lastModifiedBy>
  <cp:revision>1</cp:revision>
  <dcterms:created xsi:type="dcterms:W3CDTF">2024-03-19T13:48:13Z</dcterms:created>
  <dcterms:modified xsi:type="dcterms:W3CDTF">2024-03-19T13:49:21Z</dcterms:modified>
</cp:coreProperties>
</file>